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3"/>
  </p:notesMasterIdLst>
  <p:sldIdLst>
    <p:sldId id="271" r:id="rId2"/>
    <p:sldId id="287" r:id="rId3"/>
    <p:sldId id="291" r:id="rId4"/>
    <p:sldId id="292" r:id="rId5"/>
    <p:sldId id="281" r:id="rId6"/>
    <p:sldId id="282" r:id="rId7"/>
    <p:sldId id="283" r:id="rId8"/>
    <p:sldId id="285" r:id="rId9"/>
    <p:sldId id="284" r:id="rId10"/>
    <p:sldId id="27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5" autoAdjust="0"/>
  </p:normalViewPr>
  <p:slideViewPr>
    <p:cSldViewPr>
      <p:cViewPr varScale="1">
        <p:scale>
          <a:sx n="104" d="100"/>
          <a:sy n="104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2CA8E-F5B9-42BA-86EA-6DF510F54DC2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E1733-0702-4BAE-90F2-6742FA2F0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24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E527-4726-49D7-8BE3-55A357E0C0D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539D-F287-4D23-BC6C-EFCE7E431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62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E527-4726-49D7-8BE3-55A357E0C0D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539D-F287-4D23-BC6C-EFCE7E431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02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E527-4726-49D7-8BE3-55A357E0C0D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539D-F287-4D23-BC6C-EFCE7E431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19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E527-4726-49D7-8BE3-55A357E0C0D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539D-F287-4D23-BC6C-EFCE7E431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15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E527-4726-49D7-8BE3-55A357E0C0D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539D-F287-4D23-BC6C-EFCE7E431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29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E527-4726-49D7-8BE3-55A357E0C0D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539D-F287-4D23-BC6C-EFCE7E431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77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E527-4726-49D7-8BE3-55A357E0C0D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539D-F287-4D23-BC6C-EFCE7E431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24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E527-4726-49D7-8BE3-55A357E0C0D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539D-F287-4D23-BC6C-EFCE7E431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20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E527-4726-49D7-8BE3-55A357E0C0D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539D-F287-4D23-BC6C-EFCE7E431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3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E527-4726-49D7-8BE3-55A357E0C0D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539D-F287-4D23-BC6C-EFCE7E431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943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E527-4726-49D7-8BE3-55A357E0C0D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539D-F287-4D23-BC6C-EFCE7E431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93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BE527-4726-49D7-8BE3-55A357E0C0D7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539D-F287-4D23-BC6C-EFCE7E431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68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5;&#1090;&#1086;.&#1077;&#1082;&#1072;&#1090;&#1077;&#1088;&#1080;&#1085;&#1073;&#1091;&#1088;&#1075;.&#1088;&#1092;/dokumenty/individualnaya-zayavka" TargetMode="External"/><Relationship Id="rId2" Type="http://schemas.openxmlformats.org/officeDocument/2006/relationships/hyperlink" Target="https://user.gto.ru/user/regist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school181nn.ucoz.ru/_si/0/78636281.jpg" TargetMode="External"/><Relationship Id="rId4" Type="http://schemas.openxmlformats.org/officeDocument/2006/relationships/hyperlink" Target="https://gto.ru/norm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5;&#1090;&#1086;.&#1077;&#1082;&#1072;&#1090;&#1077;&#1088;&#1080;&#1085;&#1073;&#1091;&#1088;&#1075;.&#1088;&#1092;/" TargetMode="External"/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gto-site.ru/oficialny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norma.sport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to.ru/norm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chool181nn.ucoz.ru/_si/0/91415637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Стань участником движения!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Picture 2" descr="ПЛАКАТ-ГТО-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051" y="1600200"/>
            <a:ext cx="6855897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1196752"/>
            <a:ext cx="85689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Начинаем регистрацию в программе «ГТО».   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Сдаем и выполняем нормативы с февраля 2023 г 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Для этого нужно: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Регистрация при помощи  родителей в программе АИС «ГТО» - -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https://user.gto.ru/user/register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(регистрировать нужно ребенка, дата рождения ребенка)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Заполнение индивидуальных заявок -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https://xn--c1awl.xn--80acgfbsl1azdqr.xn--p1ai/dokumenty/individualnaya-zayavka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(заполняют родители (от руки или на компьютере и  отдают в  распечатанном виде Якутиной Л.В.(учитель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Нормативы ГТО -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https://gto.ru/norms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тут вы смотрите по возрастам (ступеням) кому что нужно выполнить, чтобы не ошибиться в нормативах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3" descr="https://school181nn.ucoz.ru/_si/0/s78636281.jpg">
            <a:hlinkClick r:id="rId5" tgtFrame="&quot;_blank&quot;" tooltip="&quot;Нажмите для просмотра в полном размере...&quot;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67544" y="1357298"/>
            <a:ext cx="8190652" cy="480800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5555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Важные сайты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555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D43B34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2"/>
              </a:rPr>
              <a:t>http://www.gto.ru/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7AD0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3"/>
              </a:rPr>
              <a:t>гто.екатеринбург.рф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AD0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http://gto-site.ru/oficialnyy/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41" b="10212"/>
          <a:stretch/>
        </p:blipFill>
        <p:spPr bwMode="auto">
          <a:xfrm>
            <a:off x="1285852" y="214290"/>
            <a:ext cx="6457950" cy="84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2791025" cy="383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714356"/>
            <a:ext cx="421481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51263" algn="ctr"/>
              </a:tabLs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TSansCaptionBold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51263" algn="ct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Всероссийский физкультурно-спортивный комплекс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51263" algn="ct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«Готов к труду и обороне» (ГТО) — полноценная программная и нормативная основа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51263" algn="ct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физического воспитания населения страны, нацеленная на развитие массового спорта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51263" algn="ct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 оздоровление нации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57158" y="2818218"/>
            <a:ext cx="82153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Комплекс ГТО предусматривает подготовку к выполнению и непосредственное выполнение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населением различных возрастных групп (от 6 до 70 лет и старше) установленных нормативных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требований по трем уровням трудности, соответствующим золотому, серебряному и бронзовому знакам отличия «Готов к труду и обороне» (ГТО).</a:t>
            </a:r>
            <a:r>
              <a:rPr lang="ru-RU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Начиная с 2019 года Всероссийский физкультурно-спортивный комплекс «Готов к труду и обороне» вошел в состав Федерального проекта 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«Спорт – норма жизни!»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который, в свою очередь, является частью Нацпроекта «Демография» на период 2019-2030 гг.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0"/>
            <a:ext cx="5157830" cy="1143000"/>
          </a:xfrm>
        </p:spPr>
        <p:txBody>
          <a:bodyPr/>
          <a:lstStyle/>
          <a:p>
            <a:r>
              <a:rPr lang="ru-RU" dirty="0" smtClean="0"/>
              <a:t>Что такое ГТО?</a:t>
            </a:r>
            <a:endParaRPr lang="ru-RU" dirty="0"/>
          </a:p>
        </p:txBody>
      </p:sp>
      <p:pic>
        <p:nvPicPr>
          <p:cNvPr id="11" name="Picture 2" descr="C:\Users\Лариса\Desktop\фо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2945904" cy="1627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49694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Комплекс ГТО состоит </a:t>
            </a:r>
            <a:r>
              <a:rPr lang="ru-RU" b="1" dirty="0" smtClean="0"/>
              <a:t>из 11 ступеней</a:t>
            </a:r>
            <a:r>
              <a:rPr lang="ru-RU" dirty="0" smtClean="0"/>
              <a:t> в соответствии с возрастными группами населения от 6 до 70 лет и старше и нормативов </a:t>
            </a:r>
            <a:r>
              <a:rPr lang="ru-RU" b="1" dirty="0" smtClean="0"/>
              <a:t>по 3 уровням трудности, соответствующих золотому, серебряному и бронзовому знакам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I. СТУПЕНЬ — возрастная группа от 6 до 8 лет</a:t>
            </a:r>
            <a:br>
              <a:rPr lang="ru-RU" dirty="0" smtClean="0"/>
            </a:br>
            <a:r>
              <a:rPr lang="ru-RU" dirty="0" smtClean="0"/>
              <a:t>   II. СТУПЕНЬ — возрастная группа от 9 до 10 лет</a:t>
            </a:r>
            <a:br>
              <a:rPr lang="ru-RU" dirty="0" smtClean="0"/>
            </a:br>
            <a:r>
              <a:rPr lang="ru-RU" dirty="0" smtClean="0"/>
              <a:t>     III. СТУПЕНЬ — возрастная группа от 11 до 12 лет</a:t>
            </a:r>
            <a:br>
              <a:rPr lang="ru-RU" dirty="0" smtClean="0"/>
            </a:br>
            <a:r>
              <a:rPr lang="ru-RU" dirty="0" smtClean="0"/>
              <a:t>    IV. СТУПЕНЬ — возрастная группа от 13 до 15 лет</a:t>
            </a:r>
            <a:br>
              <a:rPr lang="ru-RU" dirty="0" smtClean="0"/>
            </a:br>
            <a:r>
              <a:rPr lang="ru-RU" dirty="0" smtClean="0"/>
              <a:t>   V. СТУПЕНЬ — возрастная группа от 16 до 17 лет</a:t>
            </a:r>
            <a:br>
              <a:rPr lang="ru-RU" dirty="0" smtClean="0"/>
            </a:br>
            <a:r>
              <a:rPr lang="ru-RU" dirty="0" smtClean="0"/>
              <a:t>     VI. СТУПЕНЬ — возрастная группа от 18 до 29 лет</a:t>
            </a:r>
            <a:br>
              <a:rPr lang="ru-RU" dirty="0" smtClean="0"/>
            </a:br>
            <a:r>
              <a:rPr lang="ru-RU" dirty="0" smtClean="0"/>
              <a:t>     VII. СТУПЕНЬ — возрастная группа от 30 до 39 лет</a:t>
            </a:r>
            <a:br>
              <a:rPr lang="ru-RU" dirty="0" smtClean="0"/>
            </a:br>
            <a:r>
              <a:rPr lang="ru-RU" dirty="0" smtClean="0"/>
              <a:t>      VIII. СТУПЕНЬ — возрастная группа от 40 до 49 лет</a:t>
            </a:r>
            <a:br>
              <a:rPr lang="ru-RU" dirty="0" smtClean="0"/>
            </a:br>
            <a:r>
              <a:rPr lang="ru-RU" dirty="0" smtClean="0"/>
              <a:t>   IX. СТУПЕНЬ — возрастная группа от 50 до 59 лет</a:t>
            </a:r>
            <a:br>
              <a:rPr lang="ru-RU" dirty="0" smtClean="0"/>
            </a:br>
            <a:r>
              <a:rPr lang="ru-RU" dirty="0" smtClean="0"/>
              <a:t>   X. СТУПЕНЬ — возрастная группа от 60 до 69 лет</a:t>
            </a:r>
            <a:br>
              <a:rPr lang="ru-RU" dirty="0" smtClean="0"/>
            </a:br>
            <a:r>
              <a:rPr lang="ru-RU" dirty="0" smtClean="0"/>
              <a:t>          XI. СТУПЕНЬ — возрастная группа от 70 лет и старше</a:t>
            </a:r>
          </a:p>
          <a:p>
            <a:pPr algn="ctr"/>
            <a:r>
              <a:rPr lang="ru-RU" b="1" dirty="0" smtClean="0"/>
              <a:t>Виды нормативов и испытаний (тестов</a:t>
            </a:r>
            <a:r>
              <a:rPr lang="ru-RU" dirty="0" smtClean="0"/>
              <a:t>), входящие в состав ВФСК ГТО , направлены на определение уровня развития физических качеств человека: выносливости, силы, гибкости и его скоростных возможностей.                                                  </a:t>
            </a:r>
            <a:r>
              <a:rPr lang="ru-RU" b="1" dirty="0" smtClean="0"/>
              <a:t>Государственные требования комплекса ГТО </a:t>
            </a:r>
            <a:r>
              <a:rPr lang="ru-RU" dirty="0" smtClean="0"/>
              <a:t>внутри каждой ступени делятся на:</a:t>
            </a:r>
            <a:br>
              <a:rPr lang="ru-RU" dirty="0" smtClean="0"/>
            </a:br>
            <a:r>
              <a:rPr lang="ru-RU" dirty="0" smtClean="0"/>
              <a:t>        — обязательные;</a:t>
            </a:r>
          </a:p>
          <a:p>
            <a:pPr algn="ctr"/>
            <a:r>
              <a:rPr lang="ru-RU" dirty="0" smtClean="0"/>
              <a:t>— по выбору.                                                                                                                                 </a:t>
            </a:r>
            <a:r>
              <a:rPr lang="ru-RU" b="1" dirty="0" smtClean="0"/>
              <a:t>Выполнять нормативы ГТО </a:t>
            </a:r>
            <a:r>
              <a:rPr lang="ru-RU" dirty="0" smtClean="0"/>
              <a:t>в рамках одной возрастной группе в ступени комплекса можно в течение одного календарного года.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Сколько необходимо выполнить нормативов испытаний (тестов) ГТО, чтобы получить знак отличия?</a:t>
            </a:r>
          </a:p>
          <a:p>
            <a:r>
              <a:rPr lang="ru-RU" dirty="0" smtClean="0"/>
              <a:t>Количество выполненных нормативов испытаний (тестов) для получения знака отличия того или иного достоинства зависит от нормативов вашей возрастной ступени(</a:t>
            </a:r>
            <a:r>
              <a:rPr lang="ru-RU" u="sng" dirty="0" smtClean="0">
                <a:hlinkClick r:id="rId2"/>
              </a:rPr>
              <a:t>http://gto.ru/norms</a:t>
            </a:r>
            <a:r>
              <a:rPr lang="ru-RU" dirty="0" smtClean="0"/>
              <a:t>). Обратите внимание, что в каждой такой ступени есть «обязательные» испытания, и испытания «по выбору».</a:t>
            </a:r>
          </a:p>
          <a:p>
            <a:r>
              <a:rPr lang="ru-RU" dirty="0" smtClean="0"/>
              <a:t>Будьте внимательны, при выполнении нормативов испытаний (тестов) «по выбору», могут быть предложены «альтернативные» тесты. При выполнении нескольких «альтернативных» нормативов испытаний (тестов) засчитывается выполнение норматива, которое советует знаку отличия наивысшего достоинства.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429000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Где </a:t>
            </a:r>
            <a:r>
              <a:rPr lang="ru-RU" b="1" dirty="0" smtClean="0"/>
              <a:t>можно</a:t>
            </a:r>
            <a:r>
              <a:rPr lang="ru-RU" b="1" dirty="0" smtClean="0"/>
              <a:t> </a:t>
            </a:r>
            <a:r>
              <a:rPr lang="ru-RU" b="1" dirty="0" smtClean="0"/>
              <a:t>увидеть результаты выполнения испытаний Комплекса ГТО?</a:t>
            </a:r>
          </a:p>
          <a:p>
            <a:pPr algn="ctr"/>
            <a:endParaRPr lang="ru-RU" b="1" dirty="0" smtClean="0"/>
          </a:p>
          <a:p>
            <a:r>
              <a:rPr lang="ru-RU" dirty="0" smtClean="0"/>
              <a:t>Результаты испытаний Вы можете посмотреть в личном кабинете в разделе «Мои результаты», а также вы можете скачать официальное мобильное приложение ВФСК ГТО. После выполнения нормативов испытаний результаты оформляются ответственными сотрудниками Центров тестирования, передаются на проверку и вносятся в личные кабинеты граждан. Учитывая, что этот процесс занимает некоторое время, результаты свои в личном кабинете вы сможете увидеть в течение 10-14 дней после тестирования.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Зачем выполнять ГТО в 21 веке?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472608"/>
          </a:xfrm>
        </p:spPr>
        <p:txBody>
          <a:bodyPr>
            <a:noAutofit/>
          </a:bodyPr>
          <a:lstStyle/>
          <a:p>
            <a:r>
              <a:rPr lang="ru-RU" sz="1600" dirty="0" smtClean="0"/>
              <a:t>Ответ на этот вопрос для каждого человека может быть свой. Кто-то хочет сравнить себя со старшими семьи, имеющими советский знак ГТО. Кто-то хочет попробовать достичь конкретного результата и проверить свою силу воли и настойчивость. А кто-то просто привык быть первым в учёбе и спорте. Все люди разные. Однако,</a:t>
            </a:r>
            <a:br>
              <a:rPr lang="ru-RU" sz="1600" dirty="0" smtClean="0"/>
            </a:br>
            <a:r>
              <a:rPr lang="ru-RU" sz="1600" dirty="0" smtClean="0"/>
              <a:t>у всех, кто добровольно решил пройти испытание комплексом ГТО, есть одна общая черта, — целеустремлённость.</a:t>
            </a:r>
            <a:br>
              <a:rPr lang="ru-RU" sz="1600" dirty="0" smtClean="0"/>
            </a:br>
            <a:r>
              <a:rPr lang="ru-RU" sz="1600" dirty="0" smtClean="0"/>
              <a:t>Именно эта черта является наиболее важной для людей XXI века. Только целеустремлённые и физически подготовленные люди смогут добиваться успеха в условиях конкуренции на рынке труда.</a:t>
            </a:r>
          </a:p>
          <a:p>
            <a:r>
              <a:rPr lang="ru-RU" sz="1600" dirty="0" smtClean="0"/>
              <a:t>Организаторы проекта ГТО считают возрождение комплекса ГТО в учебных заведениях принципиально важным для формирования у молодого поколения целеустремлённости и уверенности в своих силах.</a:t>
            </a:r>
          </a:p>
          <a:p>
            <a:r>
              <a:rPr lang="ru-RU" sz="1600" dirty="0" smtClean="0"/>
              <a:t>Возвращение ГТО в Россию востребовано временем и социальными факторами. Оно позитивно встречено большинством россиян. Здоровье народа бесценно, и его фундамент закладывается в том числе и подобными общегосударственными мероприятиями регулярного характера. Наработанный десятилетиями механизм основы системы физического воспитания жизнеспособен, и можно надеяться, что его реализация вскоре</a:t>
            </a:r>
            <a:br>
              <a:rPr lang="ru-RU" sz="1600" dirty="0" smtClean="0"/>
            </a:br>
            <a:r>
              <a:rPr lang="ru-RU" sz="1600" dirty="0" smtClean="0"/>
              <a:t>инициирует прогресс в развитии российского спорта.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мне даст знак ГТО?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Введение комплекса «Готов к труду и обороне» способствует     улучшению физической подготовки жителей и</a:t>
            </a:r>
            <a:br>
              <a:rPr lang="ru-RU" dirty="0" smtClean="0"/>
            </a:br>
            <a:r>
              <a:rPr lang="ru-RU" dirty="0" smtClean="0"/>
              <a:t> в целом развитию массового спорта;</a:t>
            </a:r>
          </a:p>
          <a:p>
            <a:r>
              <a:rPr lang="ru-RU" dirty="0" smtClean="0"/>
              <a:t>Абитуриенты, имеющие золотой знак ГТО, могут получить             дополнительные баллы к ЕГЭ от 1 до 10 при</a:t>
            </a:r>
            <a:br>
              <a:rPr lang="ru-RU" dirty="0" smtClean="0"/>
            </a:br>
            <a:r>
              <a:rPr lang="ru-RU" dirty="0" smtClean="0"/>
              <a:t>поступлении ВУЗы;</a:t>
            </a:r>
          </a:p>
          <a:p>
            <a:r>
              <a:rPr lang="ru-RU" dirty="0" smtClean="0"/>
              <a:t>Студенты с такими знаками могут претендовать на повышенную академическую стипендию. Окончательное </a:t>
            </a:r>
            <a:br>
              <a:rPr lang="ru-RU" dirty="0" smtClean="0"/>
            </a:br>
            <a:r>
              <a:rPr lang="ru-RU" dirty="0" smtClean="0"/>
              <a:t>решение принимает администрация учебного заведения.</a:t>
            </a:r>
          </a:p>
          <a:p>
            <a:r>
              <a:rPr lang="ru-RU" dirty="0" smtClean="0"/>
              <a:t> Также, чтобы мотивировать граждан к сдаче нормативов, работодатель по своему усмотрению, предусматривает</a:t>
            </a:r>
            <a:br>
              <a:rPr lang="ru-RU" dirty="0" smtClean="0"/>
            </a:br>
            <a:r>
              <a:rPr lang="ru-RU" dirty="0" smtClean="0"/>
              <a:t>финансовое вознаграждение или возможность добавления к отпуску дополнительных дней.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chool181nn.ucoz.ru/_si/0/s91415637.jpg">
            <a:hlinkClick r:id="rId2" tgtFrame="&quot;_blank&quot;" tooltip="&quot;Нажмите для просмотра в полном размере..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7768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7048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Зачем нужна регистрация на сайте</a:t>
            </a: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hlinkClick r:id="rId2"/>
              </a:rPr>
              <a:t>www.gto.ru</a:t>
            </a: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Segoe UI Symbol" pitchFamily="34" charset="0"/>
              </a:rPr>
              <a:t>⠀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Для этого есть несколько важных причин: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Первая и самая главная причина - без регистрации вы не сможете получить знак отличия.  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Регистрируясь на сайте, вы получаете уникальный идентификационный номер (УИН) в автоматизированной</a:t>
            </a:r>
            <a:b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системе ГТО, позволяющий выполнять нормативы в официальном режиме.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личном кабинете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всегда сможете посмотреть количество дней, оставшихся до завершения отчетного периода и отследить уровень выполнения нормативов.</a:t>
            </a:r>
            <a:r>
              <a:rPr lang="ru-RU" dirty="0" smtClean="0"/>
              <a:t> </a:t>
            </a:r>
            <a:endParaRPr lang="ru-RU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692696"/>
            <a:ext cx="83529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УИН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уникальный идентификационный номер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После регистрации на сайте</a:t>
            </a:r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hlinkClick r:id="rId2"/>
              </a:rPr>
              <a:t>www.gto.ru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каждому участнику комплекса присваивается уникальный идентификационный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УИН. Например: 19-77-0000001.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Значение цифр: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Первые 2 цифры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календарный год, когда новый пользователь был зарегистрирован в системе и получил возможность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пользоваться опциями личного кабинета. В нашем примере - это 2019 год.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Вторые 2 цифры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общепринятое цифровое обозначение субъекта РФ для определения места регистрации.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нашем случае 77 регион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город Москва.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Оставшиеся 7 цифр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порядковый номер участника внутри текущего года и на соответствующей территории.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Помни, УИН присваивается один раз и при переходе в другую возрастную ступень номер сохраняется.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158</TotalTime>
  <Words>203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Стань участником движения!</vt:lpstr>
      <vt:lpstr>Что такое ГТО?</vt:lpstr>
      <vt:lpstr>Слайд 3</vt:lpstr>
      <vt:lpstr>Слайд 4</vt:lpstr>
      <vt:lpstr>Зачем выполнять ГТО в 21 веке? </vt:lpstr>
      <vt:lpstr>Что мне даст знак ГТО? 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СШ 41</dc:creator>
  <cp:lastModifiedBy>Лариса</cp:lastModifiedBy>
  <cp:revision>21</cp:revision>
  <dcterms:created xsi:type="dcterms:W3CDTF">2016-11-11T08:41:42Z</dcterms:created>
  <dcterms:modified xsi:type="dcterms:W3CDTF">2022-11-29T09:16:02Z</dcterms:modified>
</cp:coreProperties>
</file>